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87" r:id="rId10"/>
    <p:sldId id="292" r:id="rId11"/>
    <p:sldId id="294" r:id="rId12"/>
    <p:sldId id="286" r:id="rId13"/>
    <p:sldId id="273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300" r:id="rId22"/>
    <p:sldId id="283" r:id="rId23"/>
    <p:sldId id="284" r:id="rId24"/>
    <p:sldId id="285" r:id="rId25"/>
    <p:sldId id="301" r:id="rId26"/>
    <p:sldId id="302" r:id="rId27"/>
    <p:sldId id="303" r:id="rId28"/>
    <p:sldId id="304" r:id="rId29"/>
    <p:sldId id="305" r:id="rId30"/>
    <p:sldId id="306" r:id="rId31"/>
    <p:sldId id="289" r:id="rId32"/>
    <p:sldId id="288" r:id="rId33"/>
    <p:sldId id="290" r:id="rId34"/>
    <p:sldId id="295" r:id="rId35"/>
    <p:sldId id="291" r:id="rId36"/>
    <p:sldId id="298" r:id="rId37"/>
    <p:sldId id="297" r:id="rId38"/>
  </p:sldIdLst>
  <p:sldSz cx="9144000" cy="5143500" type="screen16x9"/>
  <p:notesSz cx="6858000" cy="9144000"/>
  <p:embeddedFontLst>
    <p:embeddedFont>
      <p:font typeface="Raleway" charset="0"/>
      <p:regular r:id="rId40"/>
      <p:bold r:id="rId41"/>
      <p:italic r:id="rId42"/>
      <p:boldItalic r:id="rId43"/>
    </p:embeddedFont>
    <p:embeddedFont>
      <p:font typeface="Lato" charset="0"/>
      <p:regular r:id="rId44"/>
      <p:bold r:id="rId45"/>
      <p:italic r:id="rId46"/>
      <p:boldItalic r:id="rId47"/>
    </p:embeddedFont>
    <p:embeddedFont>
      <p:font typeface="Calibri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87D63F2-13D5-4837-9853-7C0057E86635}">
  <a:tblStyle styleId="{187D63F2-13D5-4837-9853-7C0057E86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954" y="-8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werkstatt@insel-ev.de" TargetMode="External"/><Relationship Id="rId2" Type="http://schemas.openxmlformats.org/officeDocument/2006/relationships/hyperlink" Target="https://werkstatt.insel-ev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Bau-Workshop</a:t>
            </a:r>
            <a:br>
              <a:rPr lang="de-DE" dirty="0" smtClean="0"/>
            </a:br>
            <a:r>
              <a:rPr lang="de-DE" dirty="0" smtClean="0"/>
              <a:t>Vogelnistkasten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     </a:t>
            </a:r>
            <a:r>
              <a:rPr lang="de" sz="3866" dirty="0"/>
              <a:t> </a:t>
            </a:r>
            <a:endParaRPr sz="2866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411850"/>
            <a:ext cx="76881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/>
              <a:t>Offene Recycling-Werkstatt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/>
              <a:t>insel e.V.</a:t>
            </a:r>
            <a:endParaRPr sz="19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23" y="3780101"/>
            <a:ext cx="2654802" cy="10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0328" y="219390"/>
            <a:ext cx="2964257" cy="34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5486"/>
            <a:ext cx="7992888" cy="4503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20472745"/>
              </p:ext>
            </p:extLst>
          </p:nvPr>
        </p:nvGraphicFramePr>
        <p:xfrm>
          <a:off x="878885" y="1563638"/>
          <a:ext cx="5544616" cy="3168357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857685">
                  <a:extLst>
                    <a:ext uri="{9D8B030D-6E8A-4147-A177-3AD203B41FA5}">
                      <a16:colId xmlns:a16="http://schemas.microsoft.com/office/drawing/2014/main" xmlns="" val="3814881928"/>
                    </a:ext>
                  </a:extLst>
                </a:gridCol>
                <a:gridCol w="973695">
                  <a:extLst>
                    <a:ext uri="{9D8B030D-6E8A-4147-A177-3AD203B41FA5}">
                      <a16:colId xmlns:a16="http://schemas.microsoft.com/office/drawing/2014/main" xmlns="" val="2036818752"/>
                    </a:ext>
                  </a:extLst>
                </a:gridCol>
                <a:gridCol w="1533424">
                  <a:extLst>
                    <a:ext uri="{9D8B030D-6E8A-4147-A177-3AD203B41FA5}">
                      <a16:colId xmlns:a16="http://schemas.microsoft.com/office/drawing/2014/main" xmlns="" val="1843714464"/>
                    </a:ext>
                  </a:extLst>
                </a:gridCol>
                <a:gridCol w="589906">
                  <a:extLst>
                    <a:ext uri="{9D8B030D-6E8A-4147-A177-3AD203B41FA5}">
                      <a16:colId xmlns:a16="http://schemas.microsoft.com/office/drawing/2014/main" xmlns="" val="598608074"/>
                    </a:ext>
                  </a:extLst>
                </a:gridCol>
                <a:gridCol w="589906">
                  <a:extLst>
                    <a:ext uri="{9D8B030D-6E8A-4147-A177-3AD203B41FA5}">
                      <a16:colId xmlns:a16="http://schemas.microsoft.com/office/drawing/2014/main" xmlns="" val="1366149860"/>
                    </a:ext>
                  </a:extLst>
                </a:gridCol>
              </a:tblGrid>
              <a:tr h="1863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Art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Bestand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Trend in HH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RL HH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RL 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668167392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Haussperling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Passer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domesticus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16.000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V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882272900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Mauersegler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Apus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apus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4500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779205363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Dohle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Corvus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monedula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650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Deutlich zunehmend 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68027858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Turmfalke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Falco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tinnunculus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100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447426473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Mehlschwalbe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 smtClean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 smtClean="0">
                          <a:solidFill>
                            <a:schemeClr val="bg2"/>
                          </a:solidFill>
                          <a:effectLst/>
                        </a:rPr>
                        <a:t>Delichon</a:t>
                      </a:r>
                      <a:r>
                        <a:rPr lang="de-DE" sz="800" b="0" i="1" dirty="0" smtClean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urbicum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2800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260480980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Rauchschwalbe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Hirundo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rustica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2300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766445222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Hausrotschwanz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Phoenicurus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ochrurus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2200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153231386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Sturnus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vulgaris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7800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591368137"/>
                  </a:ext>
                </a:extLst>
              </a:tr>
            </a:tbl>
          </a:graphicData>
        </a:graphic>
      </p:graphicFrame>
      <p:sp>
        <p:nvSpPr>
          <p:cNvPr id="4" name="Ellipse 3"/>
          <p:cNvSpPr/>
          <p:nvPr/>
        </p:nvSpPr>
        <p:spPr>
          <a:xfrm>
            <a:off x="3419872" y="163564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419872" y="278341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419872" y="422357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595245" y="195642"/>
            <a:ext cx="629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Rückgang Vogelarten- Beispiel Gebäudebrüter</a:t>
            </a:r>
          </a:p>
          <a:p>
            <a:pPr>
              <a:buFont typeface="Arial" pitchFamily="34" charset="0"/>
              <a:buChar char="•"/>
            </a:pPr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 in letzten 15 Jahren Rückgang Haussperling um 45%</a:t>
            </a:r>
          </a:p>
          <a:p>
            <a:pPr>
              <a:buFont typeface="Arial" pitchFamily="34" charset="0"/>
              <a:buChar char="•"/>
            </a:pPr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 in letzten 15 Jahren Rückgang Star um 40%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1533167" y="220006"/>
            <a:ext cx="9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Blau-</a:t>
            </a:r>
          </a:p>
          <a:p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902475" y="1499936"/>
            <a:ext cx="146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Kohlmeise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438954" y="716165"/>
            <a:ext cx="17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Haussperling           </a:t>
            </a:r>
          </a:p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           (Spatz)</a:t>
            </a:r>
            <a:endParaRPr lang="de-DE" sz="18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4908" y="28405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Star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62523" y="2606843"/>
            <a:ext cx="12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Rot-</a:t>
            </a:r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kehlchen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22602" y="2936852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Halbhöhlenbrüter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156" y="282362"/>
            <a:ext cx="4476750" cy="463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005" y="204334"/>
            <a:ext cx="1736050" cy="1912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806" y="2205034"/>
            <a:ext cx="1462629" cy="123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659974" y="3450032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Rotkehlchen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Nistkasten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664" y="1793042"/>
            <a:ext cx="3073658" cy="31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6456" y="423726"/>
            <a:ext cx="2964257" cy="34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782" y="887895"/>
            <a:ext cx="4442939" cy="303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00" y="249991"/>
            <a:ext cx="3367992" cy="12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774" y="1875495"/>
            <a:ext cx="3344791" cy="121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192" y="3514938"/>
            <a:ext cx="3345482" cy="121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feld 4"/>
          <p:cNvSpPr txBox="1"/>
          <p:nvPr/>
        </p:nvSpPr>
        <p:spPr>
          <a:xfrm>
            <a:off x="3490024" y="671073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45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489191" y="2412178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32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94293" y="3995777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27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7550" y="3562713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6908" y="3816882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5029375" y="4710656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49937" y="471180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52191" y="2019607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feld 13"/>
          <p:cNvSpPr txBox="1"/>
          <p:nvPr/>
        </p:nvSpPr>
        <p:spPr>
          <a:xfrm>
            <a:off x="6878211" y="2168850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01254" y="275023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feld 15"/>
          <p:cNvSpPr txBox="1"/>
          <p:nvPr/>
        </p:nvSpPr>
        <p:spPr>
          <a:xfrm>
            <a:off x="6513910" y="70157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63468" y="1680657"/>
            <a:ext cx="8735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152407" y="3345137"/>
            <a:ext cx="8735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40" y="561921"/>
            <a:ext cx="5552370" cy="391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0868" y="183062"/>
            <a:ext cx="1445726" cy="127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5211" y="1512081"/>
            <a:ext cx="1634593" cy="196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4685" y="3563315"/>
            <a:ext cx="1691353" cy="148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feld 8"/>
          <p:cNvSpPr txBox="1"/>
          <p:nvPr/>
        </p:nvSpPr>
        <p:spPr>
          <a:xfrm>
            <a:off x="593297" y="154976"/>
            <a:ext cx="238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Räuberschutz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40" y="561921"/>
            <a:ext cx="5552370" cy="391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0868" y="183062"/>
            <a:ext cx="1445726" cy="127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5211" y="1512081"/>
            <a:ext cx="1634593" cy="196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4685" y="3563315"/>
            <a:ext cx="1691353" cy="148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7642861" y="594297"/>
            <a:ext cx="9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Marder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36128" y="2238343"/>
            <a:ext cx="9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Katze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76996" y="4000734"/>
            <a:ext cx="1190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Waschbär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93297" y="154976"/>
            <a:ext cx="238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Räuberschutz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99848" y="2528648"/>
            <a:ext cx="362695" cy="1226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iagonaler Streifen 11"/>
          <p:cNvSpPr/>
          <p:nvPr/>
        </p:nvSpPr>
        <p:spPr>
          <a:xfrm>
            <a:off x="4577108" y="2625707"/>
            <a:ext cx="393346" cy="296286"/>
          </a:xfrm>
          <a:prstGeom prst="diagStripe">
            <a:avLst>
              <a:gd name="adj" fmla="val 55354"/>
            </a:avLst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 rot="21429883">
            <a:off x="1368168" y="3104865"/>
            <a:ext cx="630015" cy="336302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/>
          <p:cNvCxnSpPr/>
          <p:nvPr/>
        </p:nvCxnSpPr>
        <p:spPr>
          <a:xfrm rot="16200000" flipH="1">
            <a:off x="1195361" y="2523539"/>
            <a:ext cx="439321" cy="40867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rot="10800000" flipV="1">
            <a:off x="515946" y="2324312"/>
            <a:ext cx="878642" cy="4086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7333" y="158005"/>
            <a:ext cx="6712944" cy="478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96" y="627107"/>
            <a:ext cx="8865827" cy="390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 smtClean="0"/>
              <a:t>Lasercutting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469" y="431984"/>
            <a:ext cx="8807507" cy="256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747" y="2834375"/>
            <a:ext cx="3778265" cy="181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4025" y="2856855"/>
            <a:ext cx="2344308" cy="177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546" y="115275"/>
            <a:ext cx="8742112" cy="350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0673" y="3561802"/>
            <a:ext cx="2838263" cy="149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6336" y="107276"/>
            <a:ext cx="5879742" cy="491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/>
              <a:t>CNC-Fräsen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Computerized</a:t>
            </a:r>
            <a:r>
              <a:rPr lang="de-DE" dirty="0" smtClean="0"/>
              <a:t> </a:t>
            </a:r>
            <a:r>
              <a:rPr lang="de-DE" dirty="0" err="1" smtClean="0"/>
              <a:t>Numerical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skar\Desktop\Projekte\DSEE - Transform D\Bauworkshop Nistkasten\Präsentation\CNC Fotos + Videos\photo_1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294" y="-1083680"/>
            <a:ext cx="8773577" cy="6580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skar\Desktop\Projekte\DSEE - Transform D\Bauworkshop Nistkasten\Präsentation\CNC Fotos + Videos\photo_4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695" y="272715"/>
            <a:ext cx="6102745" cy="4577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skar\Desktop\Projekte\DSEE - Transform D\Bauworkshop Nistkasten\Präsentation\CNC Fotos + Videos\photo_2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597" y="60960"/>
            <a:ext cx="6608763" cy="4956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skar\Desktop\Projekte\DSEE - Transform D\Bauworkshop Nistkasten\Präsentation\CNC Fotos + Videos\photo_3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76923"/>
            <a:ext cx="10017336" cy="75130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1533167" y="220006"/>
            <a:ext cx="9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Blau-</a:t>
            </a:r>
          </a:p>
          <a:p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902475" y="1499936"/>
            <a:ext cx="146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Kohlmeise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438954" y="716165"/>
            <a:ext cx="17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Haussperling           </a:t>
            </a:r>
          </a:p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           (Spatz)</a:t>
            </a:r>
            <a:endParaRPr lang="de-DE" sz="18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4908" y="28405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Star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62523" y="2606843"/>
            <a:ext cx="12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Rot-</a:t>
            </a:r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kehlchen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22602" y="2936852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/>
              <a:t>Nistkästen aufhängen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husarenhof (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5689" y="158565"/>
            <a:ext cx="6300058" cy="4725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210" y="1335619"/>
            <a:ext cx="3947364" cy="2960523"/>
          </a:xfrm>
          <a:prstGeom prst="rect">
            <a:avLst/>
          </a:prstGeom>
        </p:spPr>
      </p:pic>
      <p:pic>
        <p:nvPicPr>
          <p:cNvPr id="3" name="Inhaltsplatzhalt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2246" y="660869"/>
            <a:ext cx="4953516" cy="3715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:\Daten\KW\Bilder und Fotos\garten_staudenb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799"/>
          <a:stretch/>
        </p:blipFill>
        <p:spPr bwMode="auto">
          <a:xfrm>
            <a:off x="595125" y="653458"/>
            <a:ext cx="4564337" cy="377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2578" y="694678"/>
            <a:ext cx="2490086" cy="372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268303" y="637663"/>
            <a:ext cx="4038096" cy="3361905"/>
          </a:xfrm>
          <a:prstGeom prst="rect">
            <a:avLst/>
          </a:prstGeom>
        </p:spPr>
      </p:pic>
      <p:pic>
        <p:nvPicPr>
          <p:cNvPr id="3" name="Picture 6" descr="H:\Daten\KW\Bilder und Fotos\101_0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019" r="2575"/>
          <a:stretch/>
        </p:blipFill>
        <p:spPr bwMode="auto">
          <a:xfrm>
            <a:off x="1019120" y="405477"/>
            <a:ext cx="3095105" cy="19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nhaltsplatzhalter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63746" y="2406065"/>
            <a:ext cx="2971874" cy="24742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361949" y="973308"/>
            <a:ext cx="4798938" cy="3199291"/>
          </a:xfrm>
          <a:prstGeom prst="rect">
            <a:avLst/>
          </a:prstGeom>
        </p:spPr>
      </p:pic>
      <p:pic>
        <p:nvPicPr>
          <p:cNvPr id="3" name="Grafik 2" descr="Ein Bild, das Gebäude, draußen, Backstein, Wand enthält.&#10;&#10;Automatisch generierte Beschreibung">
            <a:extLst>
              <a:ext uri="{FF2B5EF4-FFF2-40B4-BE49-F238E27FC236}">
                <a16:creationId xmlns:a16="http://schemas.microsoft.com/office/drawing/2014/main" xmlns="" id="{898B7B81-1210-2EFF-0B5E-6D18CDA3A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668" b="15514"/>
          <a:stretch/>
        </p:blipFill>
        <p:spPr>
          <a:xfrm>
            <a:off x="3777581" y="165599"/>
            <a:ext cx="3168544" cy="3698658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7073220" y="189673"/>
            <a:ext cx="1856227" cy="2782878"/>
            <a:chOff x="457200" y="1330792"/>
            <a:chExt cx="2016125" cy="3022600"/>
          </a:xfrm>
          <a:effectLst/>
        </p:grpSpPr>
        <p:pic>
          <p:nvPicPr>
            <p:cNvPr id="5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330792"/>
              <a:ext cx="2016125" cy="302260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platzhalter 2"/>
            <p:cNvSpPr txBox="1">
              <a:spLocks/>
            </p:cNvSpPr>
            <p:nvPr/>
          </p:nvSpPr>
          <p:spPr>
            <a:xfrm>
              <a:off x="618963" y="4082060"/>
              <a:ext cx="1854362" cy="2592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1pPr>
              <a:lvl2pPr marL="17621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2pPr>
              <a:lvl3pPr marL="363538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3pPr>
              <a:lvl4pPr marL="542925" indent="-18256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4pPr>
              <a:lvl5pPr marL="71596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5pPr>
              <a:lvl6pPr marL="36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8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de-DE" altLang="de-DE" sz="750" dirty="0">
                  <a:solidFill>
                    <a:schemeClr val="bg1"/>
                  </a:solidFill>
                </a:rPr>
                <a:t>C. </a:t>
              </a:r>
              <a:r>
                <a:rPr lang="de-DE" altLang="de-DE" sz="750" dirty="0" err="1">
                  <a:solidFill>
                    <a:schemeClr val="bg1"/>
                  </a:solidFill>
                </a:rPr>
                <a:t>Romeiks</a:t>
              </a:r>
              <a:r>
                <a:rPr lang="de-DE" altLang="de-DE" sz="750" dirty="0">
                  <a:solidFill>
                    <a:schemeClr val="bg1"/>
                  </a:solidFill>
                </a:rPr>
                <a:t> (birdimagency.com)</a:t>
              </a:r>
            </a:p>
          </p:txBody>
        </p:sp>
      </p:grpSp>
      <p:grpSp>
        <p:nvGrpSpPr>
          <p:cNvPr id="7" name="Gruppieren 6"/>
          <p:cNvGrpSpPr>
            <a:grpSpLocks noChangeAspect="1"/>
          </p:cNvGrpSpPr>
          <p:nvPr/>
        </p:nvGrpSpPr>
        <p:grpSpPr>
          <a:xfrm>
            <a:off x="6081072" y="3116112"/>
            <a:ext cx="2723051" cy="1844125"/>
            <a:chOff x="4932363" y="3573463"/>
            <a:chExt cx="3609975" cy="2444774"/>
          </a:xfrm>
          <a:effectLst/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363" y="3573463"/>
              <a:ext cx="3609975" cy="2408237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Textplatzhalter 2"/>
            <p:cNvSpPr txBox="1">
              <a:spLocks/>
            </p:cNvSpPr>
            <p:nvPr/>
          </p:nvSpPr>
          <p:spPr>
            <a:xfrm>
              <a:off x="7644807" y="5759037"/>
              <a:ext cx="867165" cy="2592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1pPr>
              <a:lvl2pPr marL="17621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2pPr>
              <a:lvl3pPr marL="363538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3pPr>
              <a:lvl4pPr marL="542925" indent="-18256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4pPr>
              <a:lvl5pPr marL="71596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5pPr>
              <a:lvl6pPr marL="36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8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750" dirty="0">
                  <a:solidFill>
                    <a:schemeClr val="bg1"/>
                  </a:solidFill>
                </a:rPr>
                <a:t>M. Sommerfeld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1784625" y="468624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F. Schmidt-Lewerkühne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/>
              <a:t>Fotos während des Workshops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Offene Recycling-Werkstatt (</a:t>
            </a:r>
            <a:r>
              <a:rPr lang="de-DE" dirty="0" err="1" smtClean="0"/>
              <a:t>insel</a:t>
            </a:r>
            <a:r>
              <a:rPr lang="de-DE" dirty="0" smtClean="0"/>
              <a:t> e.V.)</a:t>
            </a:r>
            <a:br>
              <a:rPr lang="de-DE" dirty="0" smtClean="0"/>
            </a:br>
            <a:r>
              <a:rPr lang="de-DE" dirty="0" smtClean="0"/>
              <a:t> Öffnungszeiten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9325" y="2261936"/>
            <a:ext cx="4571446" cy="2667574"/>
          </a:xfrm>
        </p:spPr>
        <p:txBody>
          <a:bodyPr>
            <a:normAutofit lnSpcReduction="10000"/>
          </a:bodyPr>
          <a:lstStyle/>
          <a:p>
            <a:r>
              <a:rPr lang="de-DE" sz="1800" dirty="0" smtClean="0"/>
              <a:t>Dienstags + Mittwochs + Donnerstags</a:t>
            </a:r>
            <a:br>
              <a:rPr lang="de-DE" sz="1800" dirty="0" smtClean="0"/>
            </a:br>
            <a:r>
              <a:rPr lang="de-DE" sz="1800" dirty="0" smtClean="0"/>
              <a:t>11 bis 16 Uhr</a:t>
            </a:r>
            <a:br>
              <a:rPr lang="de-DE" sz="1800" dirty="0" smtClean="0"/>
            </a:br>
            <a:endParaRPr lang="de-DE" sz="1800" dirty="0" smtClean="0"/>
          </a:p>
          <a:p>
            <a:r>
              <a:rPr lang="de-DE" sz="1800" dirty="0" smtClean="0"/>
              <a:t>Website: </a:t>
            </a:r>
            <a:r>
              <a:rPr lang="de-DE" sz="1800" dirty="0" smtClean="0">
                <a:hlinkClick r:id="rId2"/>
              </a:rPr>
              <a:t>https://werkstatt.insel-ev.de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E-Mail: </a:t>
            </a:r>
            <a:r>
              <a:rPr lang="de-DE" sz="1800" dirty="0" smtClean="0">
                <a:hlinkClick r:id="rId3"/>
              </a:rPr>
              <a:t>werkstatt@insel-ev.de</a:t>
            </a:r>
            <a:r>
              <a:rPr lang="de-DE" sz="1800" dirty="0" smtClean="0"/>
              <a:t> </a:t>
            </a:r>
            <a:br>
              <a:rPr lang="de-DE" sz="1800" dirty="0" smtClean="0"/>
            </a:br>
            <a:r>
              <a:rPr lang="de-DE" sz="1800" dirty="0" smtClean="0"/>
              <a:t>Telefon: 040 / 380 38 36 – 244</a:t>
            </a:r>
            <a:br>
              <a:rPr lang="de-DE" sz="1800" dirty="0" smtClean="0"/>
            </a:br>
            <a:endParaRPr lang="de-DE" sz="1800" dirty="0" smtClean="0"/>
          </a:p>
          <a:p>
            <a:r>
              <a:rPr lang="de-DE" sz="1800" dirty="0" smtClean="0"/>
              <a:t>Workshop-Angebote auf der Website</a:t>
            </a:r>
            <a:endParaRPr lang="de-DE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6592" y="1918177"/>
            <a:ext cx="3480664" cy="24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429" y="770020"/>
            <a:ext cx="2008462" cy="79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Freibrüter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034" y="597860"/>
            <a:ext cx="5903208" cy="439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752" y="2596609"/>
            <a:ext cx="2475069" cy="170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feld 4"/>
          <p:cNvSpPr txBox="1"/>
          <p:nvPr/>
        </p:nvSpPr>
        <p:spPr>
          <a:xfrm>
            <a:off x="1424310" y="28130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Höhlenbrüter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3338" y="130628"/>
            <a:ext cx="1788043" cy="486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106" y="1416288"/>
            <a:ext cx="3116319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180" y="1856514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7538" y="2110683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5458" y="3485719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2534" y="3477979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110005" y="3004457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630567" y="3005603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38651" y="463502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652338" y="4457412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376" y="238101"/>
            <a:ext cx="32448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0557" y="188924"/>
            <a:ext cx="344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376" y="238101"/>
            <a:ext cx="32448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0557" y="188924"/>
            <a:ext cx="344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feld 3"/>
          <p:cNvSpPr txBox="1"/>
          <p:nvPr/>
        </p:nvSpPr>
        <p:spPr>
          <a:xfrm>
            <a:off x="7597084" y="1039299"/>
            <a:ext cx="1705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Bunt-</a:t>
            </a:r>
          </a:p>
          <a:p>
            <a:r>
              <a:rPr lang="de-DE" sz="2400" b="1" dirty="0" err="1" smtClean="0">
                <a:solidFill>
                  <a:schemeClr val="bg2"/>
                </a:solidFill>
                <a:latin typeface="Raleway" charset="0"/>
              </a:rPr>
              <a:t>specht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Höhlenbrüter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3338" y="130628"/>
            <a:ext cx="1788043" cy="486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106" y="1416288"/>
            <a:ext cx="3116319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180" y="1856514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7538" y="2110683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5458" y="3485719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2534" y="3477979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110005" y="3004457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630567" y="3005603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38651" y="463502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652338" y="4457412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088" y="153119"/>
            <a:ext cx="7054973" cy="4699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PresentationFormat>Bildschirmpräsentation (16:9)</PresentationFormat>
  <Paragraphs>116</Paragraphs>
  <Slides>37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Raleway</vt:lpstr>
      <vt:lpstr>Lato</vt:lpstr>
      <vt:lpstr>Calibri</vt:lpstr>
      <vt:lpstr>Times New Roman</vt:lpstr>
      <vt:lpstr>Source Sans Pro</vt:lpstr>
      <vt:lpstr>Streamline</vt:lpstr>
      <vt:lpstr>Bau-Workshop Vogelnistkasten       </vt:lpstr>
      <vt:lpstr>Folie 2</vt:lpstr>
      <vt:lpstr>Folie 3</vt:lpstr>
      <vt:lpstr>Freibrüter</vt:lpstr>
      <vt:lpstr>Höhlenbrüter</vt:lpstr>
      <vt:lpstr>Folie 6</vt:lpstr>
      <vt:lpstr>Folie 7</vt:lpstr>
      <vt:lpstr>Höhlenbrüter</vt:lpstr>
      <vt:lpstr>Folie 9</vt:lpstr>
      <vt:lpstr>Folie 10</vt:lpstr>
      <vt:lpstr>Folie 11</vt:lpstr>
      <vt:lpstr>Folie 12</vt:lpstr>
      <vt:lpstr>Halbhöhlenbrüter</vt:lpstr>
      <vt:lpstr>Nistkasten</vt:lpstr>
      <vt:lpstr>Folie 15</vt:lpstr>
      <vt:lpstr>Folie 16</vt:lpstr>
      <vt:lpstr>Folie 17</vt:lpstr>
      <vt:lpstr>Folie 18</vt:lpstr>
      <vt:lpstr>Folie 19</vt:lpstr>
      <vt:lpstr>Folie 20</vt:lpstr>
      <vt:lpstr>Lasercutting</vt:lpstr>
      <vt:lpstr>Folie 22</vt:lpstr>
      <vt:lpstr>Folie 23</vt:lpstr>
      <vt:lpstr>Folie 24</vt:lpstr>
      <vt:lpstr>CNC-Fräsen  (Computerized Numerical Control)</vt:lpstr>
      <vt:lpstr>Folie 26</vt:lpstr>
      <vt:lpstr>Folie 27</vt:lpstr>
      <vt:lpstr>Folie 28</vt:lpstr>
      <vt:lpstr>Folie 29</vt:lpstr>
      <vt:lpstr>Nistkästen aufhängen</vt:lpstr>
      <vt:lpstr>Folie 31</vt:lpstr>
      <vt:lpstr>Folie 32</vt:lpstr>
      <vt:lpstr>Folie 33</vt:lpstr>
      <vt:lpstr>Folie 34</vt:lpstr>
      <vt:lpstr>Folie 35</vt:lpstr>
      <vt:lpstr>Fotos während des Workshops</vt:lpstr>
      <vt:lpstr>Offene Recycling-Werkstatt (insel e.V.)  Öffnungszeiten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Ideen- und Konzeptions-Workshop       Nachhaltige Tierbehausungen</dc:title>
  <dc:creator>Oskar</dc:creator>
  <cp:lastModifiedBy>Oskar</cp:lastModifiedBy>
  <cp:revision>56</cp:revision>
  <dcterms:modified xsi:type="dcterms:W3CDTF">2024-12-18T22:23:06Z</dcterms:modified>
</cp:coreProperties>
</file>